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6" r:id="rId4"/>
    <p:sldId id="257" r:id="rId5"/>
    <p:sldId id="258" r:id="rId6"/>
    <p:sldId id="259"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5" autoAdjust="0"/>
    <p:restoredTop sz="94660"/>
  </p:normalViewPr>
  <p:slideViewPr>
    <p:cSldViewPr snapToGrid="0">
      <p:cViewPr varScale="1">
        <p:scale>
          <a:sx n="85" d="100"/>
          <a:sy n="85" d="100"/>
        </p:scale>
        <p:origin x="6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ABE6E2B-A79D-4FA1-B870-307BEFC7D397}" type="datetimeFigureOut">
              <a:rPr lang="de-DE" smtClean="0"/>
              <a:t>28.11.2022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52336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BE6E2B-A79D-4FA1-B870-307BEFC7D397}" type="datetimeFigureOut">
              <a:rPr lang="de-DE" smtClean="0"/>
              <a:t>28.11.2022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214343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BE6E2B-A79D-4FA1-B870-307BEFC7D397}" type="datetimeFigureOut">
              <a:rPr lang="de-DE" smtClean="0"/>
              <a:t>28.11.2022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146523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ABE6E2B-A79D-4FA1-B870-307BEFC7D397}" type="datetimeFigureOut">
              <a:rPr lang="de-DE" smtClean="0"/>
              <a:t>28.11.2022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22973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ABE6E2B-A79D-4FA1-B870-307BEFC7D397}" type="datetimeFigureOut">
              <a:rPr lang="de-DE" smtClean="0"/>
              <a:t>28.11.2022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56675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ABE6E2B-A79D-4FA1-B870-307BEFC7D397}" type="datetimeFigureOut">
              <a:rPr lang="de-DE" smtClean="0"/>
              <a:t>28.11.2022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33403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ABE6E2B-A79D-4FA1-B870-307BEFC7D397}" type="datetimeFigureOut">
              <a:rPr lang="de-DE" smtClean="0"/>
              <a:t>28.11.2022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219502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ABE6E2B-A79D-4FA1-B870-307BEFC7D397}" type="datetimeFigureOut">
              <a:rPr lang="de-DE" smtClean="0"/>
              <a:t>28.11.2022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68333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BE6E2B-A79D-4FA1-B870-307BEFC7D397}" type="datetimeFigureOut">
              <a:rPr lang="de-DE" smtClean="0"/>
              <a:t>28.11.2022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243114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ABE6E2B-A79D-4FA1-B870-307BEFC7D397}" type="datetimeFigureOut">
              <a:rPr lang="de-DE" smtClean="0"/>
              <a:t>28.11.2022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149382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ABE6E2B-A79D-4FA1-B870-307BEFC7D397}" type="datetimeFigureOut">
              <a:rPr lang="de-DE" smtClean="0"/>
              <a:t>28.11.2022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565E36-5D88-4939-9FFC-572287F36988}" type="slidenum">
              <a:rPr lang="de-DE" smtClean="0"/>
              <a:t>‹Nr.›</a:t>
            </a:fld>
            <a:endParaRPr lang="de-DE"/>
          </a:p>
        </p:txBody>
      </p:sp>
    </p:spTree>
    <p:extLst>
      <p:ext uri="{BB962C8B-B14F-4D97-AF65-F5344CB8AC3E}">
        <p14:creationId xmlns:p14="http://schemas.microsoft.com/office/powerpoint/2010/main" val="8763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E6E2B-A79D-4FA1-B870-307BEFC7D397}" type="datetimeFigureOut">
              <a:rPr lang="de-DE" smtClean="0"/>
              <a:t>28.11.2022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65E36-5D88-4939-9FFC-572287F36988}" type="slidenum">
              <a:rPr lang="de-DE" smtClean="0"/>
              <a:t>‹Nr.›</a:t>
            </a:fld>
            <a:endParaRPr lang="de-DE"/>
          </a:p>
        </p:txBody>
      </p:sp>
    </p:spTree>
    <p:extLst>
      <p:ext uri="{BB962C8B-B14F-4D97-AF65-F5344CB8AC3E}">
        <p14:creationId xmlns:p14="http://schemas.microsoft.com/office/powerpoint/2010/main" val="977982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036319" y="0"/>
            <a:ext cx="10119361" cy="6858000"/>
          </a:xfrm>
          <a:prstGeom prst="rect">
            <a:avLst/>
          </a:prstGeom>
        </p:spPr>
      </p:pic>
    </p:spTree>
    <p:extLst>
      <p:ext uri="{BB962C8B-B14F-4D97-AF65-F5344CB8AC3E}">
        <p14:creationId xmlns:p14="http://schemas.microsoft.com/office/powerpoint/2010/main" val="17977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2677656"/>
          </a:xfrm>
          <a:prstGeom prst="rect">
            <a:avLst/>
          </a:prstGeom>
        </p:spPr>
        <p:txBody>
          <a:bodyPr wrap="square">
            <a:spAutoFit/>
          </a:bodyPr>
          <a:lstStyle/>
          <a:p>
            <a:r>
              <a:rPr lang="de-DE" b="1" dirty="0" smtClean="0"/>
              <a:t>Ihre Meinung:   </a:t>
            </a:r>
            <a:r>
              <a:rPr lang="de-DE" sz="2800" b="1" u="sng" dirty="0" smtClean="0"/>
              <a:t>Unternehmensverantwortung</a:t>
            </a:r>
          </a:p>
          <a:p>
            <a:endParaRPr lang="de-DE" sz="2800" b="1" dirty="0"/>
          </a:p>
          <a:p>
            <a:r>
              <a:rPr lang="de-DE" sz="2800" b="1" dirty="0" smtClean="0"/>
              <a:t>Landwirtschaftliche </a:t>
            </a:r>
            <a:r>
              <a:rPr lang="de-DE" sz="2800" b="1" dirty="0"/>
              <a:t>Unternehmen übernehmen die Eigenverantwortung für unternehmerische Entscheidungen und Existenzsicherung wie viele andere Gewerbe auch. In einer freien Marktwirtschaft sollte sie die höchstmögliche Gestaltungsfreiheit zu Gunsten der Existenz- und Gewinnsicherung besitzen!</a:t>
            </a:r>
          </a:p>
        </p:txBody>
      </p:sp>
      <p:pic>
        <p:nvPicPr>
          <p:cNvPr id="3" name="Grafik 2"/>
          <p:cNvPicPr>
            <a:picLocks noChangeAspect="1"/>
          </p:cNvPicPr>
          <p:nvPr/>
        </p:nvPicPr>
        <p:blipFill>
          <a:blip r:embed="rId2"/>
          <a:stretch>
            <a:fillRect/>
          </a:stretch>
        </p:blipFill>
        <p:spPr>
          <a:xfrm>
            <a:off x="133595" y="6211768"/>
            <a:ext cx="11924810" cy="646232"/>
          </a:xfrm>
          <a:prstGeom prst="rect">
            <a:avLst/>
          </a:prstGeom>
        </p:spPr>
      </p:pic>
      <p:sp>
        <p:nvSpPr>
          <p:cNvPr id="4" name="Rechteck 3"/>
          <p:cNvSpPr/>
          <p:nvPr/>
        </p:nvSpPr>
        <p:spPr>
          <a:xfrm>
            <a:off x="671890" y="5802488"/>
            <a:ext cx="1420586" cy="409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10 %</a:t>
            </a:r>
            <a:endParaRPr lang="de-DE" sz="2400" b="1" dirty="0">
              <a:solidFill>
                <a:schemeClr val="tx1"/>
              </a:solidFill>
            </a:endParaRPr>
          </a:p>
        </p:txBody>
      </p:sp>
      <p:sp>
        <p:nvSpPr>
          <p:cNvPr id="5" name="Rechteck 4"/>
          <p:cNvSpPr/>
          <p:nvPr/>
        </p:nvSpPr>
        <p:spPr>
          <a:xfrm>
            <a:off x="3484234" y="4143021"/>
            <a:ext cx="1458486" cy="20687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43 %</a:t>
            </a:r>
            <a:endParaRPr lang="de-DE" sz="2400" b="1" dirty="0">
              <a:solidFill>
                <a:schemeClr val="tx1"/>
              </a:solidFill>
            </a:endParaRPr>
          </a:p>
        </p:txBody>
      </p:sp>
      <p:sp>
        <p:nvSpPr>
          <p:cNvPr id="6" name="Rechteck 5"/>
          <p:cNvSpPr/>
          <p:nvPr/>
        </p:nvSpPr>
        <p:spPr>
          <a:xfrm>
            <a:off x="6515100" y="4470400"/>
            <a:ext cx="1443567" cy="17413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39 %</a:t>
            </a:r>
            <a:endParaRPr lang="de-DE" sz="2400" b="1" dirty="0">
              <a:solidFill>
                <a:schemeClr val="tx1"/>
              </a:solidFill>
            </a:endParaRPr>
          </a:p>
        </p:txBody>
      </p:sp>
      <p:sp>
        <p:nvSpPr>
          <p:cNvPr id="7" name="Rechteck 6"/>
          <p:cNvSpPr/>
          <p:nvPr/>
        </p:nvSpPr>
        <p:spPr>
          <a:xfrm>
            <a:off x="9553625" y="5881510"/>
            <a:ext cx="1486908" cy="330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8 %</a:t>
            </a:r>
            <a:endParaRPr lang="de-DE" sz="2400" b="1" dirty="0">
              <a:solidFill>
                <a:schemeClr val="tx1"/>
              </a:solidFill>
            </a:endParaRPr>
          </a:p>
        </p:txBody>
      </p:sp>
    </p:spTree>
    <p:extLst>
      <p:ext uri="{BB962C8B-B14F-4D97-AF65-F5344CB8AC3E}">
        <p14:creationId xmlns:p14="http://schemas.microsoft.com/office/powerpoint/2010/main" val="280031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2739211"/>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a:t>r</a:t>
            </a:r>
            <a:r>
              <a:rPr lang="de-DE" sz="2800" b="1" u="sng" dirty="0" smtClean="0"/>
              <a:t>egional </a:t>
            </a:r>
            <a:r>
              <a:rPr lang="de-DE" sz="2800" b="1" u="sng" dirty="0"/>
              <a:t>statt </a:t>
            </a:r>
            <a:r>
              <a:rPr lang="de-DE" sz="2800" b="1" u="sng" dirty="0" smtClean="0"/>
              <a:t>global</a:t>
            </a:r>
          </a:p>
          <a:p>
            <a:r>
              <a:rPr lang="de-DE" sz="2400" b="1" dirty="0" smtClean="0"/>
              <a:t>Frische</a:t>
            </a:r>
            <a:r>
              <a:rPr lang="de-DE" sz="2400" b="1" dirty="0"/>
              <a:t>, saisonale und regional angebaute landwirtschaftliche Erzeugnisse sollten für uns Konsumenten Standard sein. Heimische Produkte werden bevorzugt, Energiekosten und hohe CO2-Emissionen in der Erzeugung (z. B. Treibhausaufzucht) und über lange Transportweg, vermieden. Gewinn und Mehrwert verbleiben in einem lokalen Wirtschaftskreislauf in der Region (statt </a:t>
            </a:r>
            <a:r>
              <a:rPr lang="de-DE" sz="2400" b="1" dirty="0" smtClean="0"/>
              <a:t>auf dem Weltmarkt). Als </a:t>
            </a:r>
            <a:r>
              <a:rPr lang="de-DE" sz="2400" b="1" dirty="0"/>
              <a:t>Kunden unterstütze ich das – ich verzichte auf </a:t>
            </a:r>
            <a:r>
              <a:rPr lang="de-DE" sz="2400" b="1" dirty="0" smtClean="0"/>
              <a:t>     Produkte </a:t>
            </a:r>
            <a:r>
              <a:rPr lang="de-DE" sz="2400" b="1" dirty="0"/>
              <a:t>aus aller Welt und zu jeder Zeit verfügbar!</a:t>
            </a:r>
          </a:p>
        </p:txBody>
      </p:sp>
      <p:pic>
        <p:nvPicPr>
          <p:cNvPr id="3" name="Grafik 2"/>
          <p:cNvPicPr>
            <a:picLocks noChangeAspect="1"/>
          </p:cNvPicPr>
          <p:nvPr/>
        </p:nvPicPr>
        <p:blipFill>
          <a:blip r:embed="rId2"/>
          <a:stretch>
            <a:fillRect/>
          </a:stretch>
        </p:blipFill>
        <p:spPr>
          <a:xfrm>
            <a:off x="0" y="6211768"/>
            <a:ext cx="11924810" cy="646232"/>
          </a:xfrm>
          <a:prstGeom prst="rect">
            <a:avLst/>
          </a:prstGeom>
        </p:spPr>
      </p:pic>
      <p:sp>
        <p:nvSpPr>
          <p:cNvPr id="4" name="Rechteck 3"/>
          <p:cNvSpPr/>
          <p:nvPr/>
        </p:nvSpPr>
        <p:spPr>
          <a:xfrm>
            <a:off x="506186" y="2844800"/>
            <a:ext cx="1420585" cy="3425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71 %</a:t>
            </a:r>
            <a:endParaRPr lang="de-DE" sz="2400" b="1" dirty="0">
              <a:solidFill>
                <a:schemeClr val="tx1"/>
              </a:solidFill>
            </a:endParaRPr>
          </a:p>
        </p:txBody>
      </p:sp>
      <p:sp>
        <p:nvSpPr>
          <p:cNvPr id="5" name="Rechteck 4"/>
          <p:cNvSpPr/>
          <p:nvPr/>
        </p:nvSpPr>
        <p:spPr>
          <a:xfrm>
            <a:off x="3276354" y="5328356"/>
            <a:ext cx="1371600" cy="1039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25 %</a:t>
            </a:r>
            <a:endParaRPr lang="de-DE" sz="2400" b="1" dirty="0">
              <a:solidFill>
                <a:schemeClr val="tx1"/>
              </a:solidFill>
            </a:endParaRPr>
          </a:p>
        </p:txBody>
      </p:sp>
      <p:sp>
        <p:nvSpPr>
          <p:cNvPr id="6" name="Rechteck 5"/>
          <p:cNvSpPr/>
          <p:nvPr/>
        </p:nvSpPr>
        <p:spPr>
          <a:xfrm flipV="1">
            <a:off x="6373585" y="6270171"/>
            <a:ext cx="1480458" cy="4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0 %</a:t>
            </a:r>
            <a:endParaRPr lang="de-DE" sz="2400" b="1" dirty="0">
              <a:solidFill>
                <a:schemeClr val="tx1"/>
              </a:solidFill>
            </a:endParaRPr>
          </a:p>
        </p:txBody>
      </p:sp>
      <p:sp>
        <p:nvSpPr>
          <p:cNvPr id="7" name="Rechteck 6"/>
          <p:cNvSpPr/>
          <p:nvPr/>
        </p:nvSpPr>
        <p:spPr>
          <a:xfrm>
            <a:off x="9407072" y="4391378"/>
            <a:ext cx="1418972" cy="18693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4 %</a:t>
            </a:r>
            <a:endParaRPr lang="de-DE" sz="2400" b="1" dirty="0">
              <a:solidFill>
                <a:schemeClr val="tx1"/>
              </a:solidFill>
            </a:endParaRPr>
          </a:p>
        </p:txBody>
      </p:sp>
    </p:spTree>
    <p:extLst>
      <p:ext uri="{BB962C8B-B14F-4D97-AF65-F5344CB8AC3E}">
        <p14:creationId xmlns:p14="http://schemas.microsoft.com/office/powerpoint/2010/main" val="317135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3539430"/>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a:t>g</a:t>
            </a:r>
            <a:r>
              <a:rPr lang="de-DE" sz="2800" b="1" u="sng" dirty="0" smtClean="0"/>
              <a:t>lobal </a:t>
            </a:r>
            <a:r>
              <a:rPr lang="de-DE" sz="2800" b="1" u="sng" dirty="0"/>
              <a:t>statt regional</a:t>
            </a:r>
          </a:p>
          <a:p>
            <a:r>
              <a:rPr lang="de-DE" sz="2800" b="1" dirty="0"/>
              <a:t>	</a:t>
            </a:r>
          </a:p>
          <a:p>
            <a:r>
              <a:rPr lang="de-DE" sz="2800" b="1" dirty="0" smtClean="0"/>
              <a:t>Frische </a:t>
            </a:r>
            <a:r>
              <a:rPr lang="de-DE" sz="2800" b="1" dirty="0"/>
              <a:t>Produkte können im Jahresverlauf zu unterschiedlichen Zeiten an unterschiedlichen Orten optimal erzeugt werden. </a:t>
            </a:r>
          </a:p>
          <a:p>
            <a:r>
              <a:rPr lang="de-DE" sz="2800" b="1" dirty="0" smtClean="0"/>
              <a:t>Über </a:t>
            </a:r>
            <a:r>
              <a:rPr lang="de-DE" sz="2800" b="1" dirty="0"/>
              <a:t>solche Produktionsmöglichkeiten können auch Menschen in ärmeren Gebieten der Erde Gewinne erzielen und am Mehrwert beteiligt werden. Als Kunde nehme ich dafür längere Transportwege und eine eventuell schlechtere Ökobilanz in Kauf.</a:t>
            </a:r>
          </a:p>
        </p:txBody>
      </p:sp>
      <p:pic>
        <p:nvPicPr>
          <p:cNvPr id="3" name="Grafik 2"/>
          <p:cNvPicPr>
            <a:picLocks noChangeAspect="1"/>
          </p:cNvPicPr>
          <p:nvPr/>
        </p:nvPicPr>
        <p:blipFill>
          <a:blip r:embed="rId2"/>
          <a:stretch>
            <a:fillRect/>
          </a:stretch>
        </p:blipFill>
        <p:spPr>
          <a:xfrm>
            <a:off x="133595" y="6211768"/>
            <a:ext cx="11924810" cy="646232"/>
          </a:xfrm>
          <a:prstGeom prst="rect">
            <a:avLst/>
          </a:prstGeom>
        </p:spPr>
      </p:pic>
      <p:sp>
        <p:nvSpPr>
          <p:cNvPr id="4" name="Rechteck 3"/>
          <p:cNvSpPr/>
          <p:nvPr/>
        </p:nvSpPr>
        <p:spPr>
          <a:xfrm>
            <a:off x="722288" y="6137037"/>
            <a:ext cx="1371600" cy="10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2 %</a:t>
            </a:r>
            <a:endParaRPr lang="de-DE" sz="2400" b="1" dirty="0">
              <a:solidFill>
                <a:schemeClr val="tx1"/>
              </a:solidFill>
            </a:endParaRPr>
          </a:p>
        </p:txBody>
      </p:sp>
      <p:sp>
        <p:nvSpPr>
          <p:cNvPr id="5" name="Rechteck 4"/>
          <p:cNvSpPr/>
          <p:nvPr/>
        </p:nvSpPr>
        <p:spPr>
          <a:xfrm>
            <a:off x="3479469" y="4154311"/>
            <a:ext cx="1371600" cy="2132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45 %</a:t>
            </a:r>
            <a:endParaRPr lang="de-DE" sz="2400" b="1" dirty="0">
              <a:solidFill>
                <a:schemeClr val="tx1"/>
              </a:solidFill>
            </a:endParaRPr>
          </a:p>
        </p:txBody>
      </p:sp>
      <p:sp>
        <p:nvSpPr>
          <p:cNvPr id="6" name="Rechteck 5"/>
          <p:cNvSpPr/>
          <p:nvPr/>
        </p:nvSpPr>
        <p:spPr>
          <a:xfrm>
            <a:off x="6506935" y="4075289"/>
            <a:ext cx="1453243" cy="21738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47 %</a:t>
            </a:r>
            <a:endParaRPr lang="de-DE" sz="2400" b="1" dirty="0">
              <a:solidFill>
                <a:schemeClr val="tx1"/>
              </a:solidFill>
            </a:endParaRPr>
          </a:p>
        </p:txBody>
      </p:sp>
      <p:sp>
        <p:nvSpPr>
          <p:cNvPr id="7" name="Rechteck 6"/>
          <p:cNvSpPr/>
          <p:nvPr/>
        </p:nvSpPr>
        <p:spPr>
          <a:xfrm>
            <a:off x="9568543" y="5870222"/>
            <a:ext cx="1460702" cy="4162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6 %</a:t>
            </a:r>
            <a:endParaRPr lang="de-DE" sz="2400" b="1" dirty="0">
              <a:solidFill>
                <a:schemeClr val="tx1"/>
              </a:solidFill>
            </a:endParaRPr>
          </a:p>
        </p:txBody>
      </p:sp>
    </p:spTree>
    <p:extLst>
      <p:ext uri="{BB962C8B-B14F-4D97-AF65-F5344CB8AC3E}">
        <p14:creationId xmlns:p14="http://schemas.microsoft.com/office/powerpoint/2010/main" val="39021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119490" y="264583"/>
            <a:ext cx="8198554" cy="6593417"/>
          </a:xfrm>
          <a:prstGeom prst="rect">
            <a:avLst/>
          </a:prstGeom>
        </p:spPr>
      </p:pic>
    </p:spTree>
    <p:extLst>
      <p:ext uri="{BB962C8B-B14F-4D97-AF65-F5344CB8AC3E}">
        <p14:creationId xmlns:p14="http://schemas.microsoft.com/office/powerpoint/2010/main" val="105139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87022" y="180622"/>
            <a:ext cx="10972800" cy="609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chemeClr val="tx1"/>
                </a:solidFill>
              </a:rPr>
              <a:t>Ausblick:</a:t>
            </a:r>
          </a:p>
          <a:p>
            <a:pPr algn="ctr"/>
            <a:endParaRPr lang="de-DE" sz="4000" dirty="0">
              <a:solidFill>
                <a:srgbClr val="FF0000"/>
              </a:solidFill>
            </a:endParaRPr>
          </a:p>
          <a:p>
            <a:pPr algn="ctr"/>
            <a:r>
              <a:rPr lang="de-DE" sz="4000" dirty="0" smtClean="0">
                <a:solidFill>
                  <a:schemeClr val="tx1"/>
                </a:solidFill>
              </a:rPr>
              <a:t>DONNERSTAG, 26. JANUAR 2023</a:t>
            </a:r>
          </a:p>
          <a:p>
            <a:pPr algn="ctr"/>
            <a:endParaRPr lang="de-DE" sz="4000" dirty="0">
              <a:solidFill>
                <a:schemeClr val="tx1"/>
              </a:solidFill>
            </a:endParaRPr>
          </a:p>
          <a:p>
            <a:pPr algn="ctr"/>
            <a:endParaRPr lang="de-DE" sz="4000" dirty="0" smtClean="0">
              <a:solidFill>
                <a:srgbClr val="FF0000"/>
              </a:solidFill>
            </a:endParaRPr>
          </a:p>
          <a:p>
            <a:pPr algn="ctr"/>
            <a:r>
              <a:rPr lang="de-DE" sz="4000" b="1" dirty="0" smtClean="0">
                <a:solidFill>
                  <a:srgbClr val="FF0000"/>
                </a:solidFill>
              </a:rPr>
              <a:t>„S C H Ö P F U N G S V E R A N T W O R T U N G“</a:t>
            </a:r>
          </a:p>
          <a:p>
            <a:pPr algn="ctr"/>
            <a:endParaRPr lang="de-DE" sz="4000" dirty="0">
              <a:solidFill>
                <a:srgbClr val="FF0000"/>
              </a:solidFill>
            </a:endParaRPr>
          </a:p>
          <a:p>
            <a:pPr algn="ctr"/>
            <a:endParaRPr lang="de-DE" sz="4000" dirty="0">
              <a:solidFill>
                <a:srgbClr val="FF0000"/>
              </a:solidFill>
            </a:endParaRPr>
          </a:p>
        </p:txBody>
      </p:sp>
    </p:spTree>
    <p:extLst>
      <p:ext uri="{BB962C8B-B14F-4D97-AF65-F5344CB8AC3E}">
        <p14:creationId xmlns:p14="http://schemas.microsoft.com/office/powerpoint/2010/main" val="35225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96622" y="767644"/>
            <a:ext cx="10182578" cy="5407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smtClean="0">
                <a:solidFill>
                  <a:srgbClr val="FF0000"/>
                </a:solidFill>
              </a:rPr>
              <a:t>„ AUSWIRKUNGEN DER AKTUELLEN ENTWICKLUNGEN IM BEREICH TIERHALTUNG AUF DIE ZUKUNFT DER LANDWIRTSCHAFT „</a:t>
            </a:r>
            <a:endParaRPr lang="de-DE" sz="4400" dirty="0">
              <a:solidFill>
                <a:srgbClr val="FF0000"/>
              </a:solidFill>
            </a:endParaRPr>
          </a:p>
        </p:txBody>
      </p:sp>
    </p:spTree>
    <p:extLst>
      <p:ext uri="{BB962C8B-B14F-4D97-AF65-F5344CB8AC3E}">
        <p14:creationId xmlns:p14="http://schemas.microsoft.com/office/powerpoint/2010/main" val="72945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4785" y="0"/>
            <a:ext cx="11168742" cy="3077766"/>
          </a:xfrm>
          <a:prstGeom prst="rect">
            <a:avLst/>
          </a:prstGeom>
        </p:spPr>
        <p:txBody>
          <a:bodyPr wrap="square">
            <a:spAutoFit/>
          </a:bodyPr>
          <a:lstStyle/>
          <a:p>
            <a:r>
              <a:rPr lang="de-DE" b="1" dirty="0" smtClean="0"/>
              <a:t>Ihre Meinung:   </a:t>
            </a:r>
            <a:r>
              <a:rPr lang="de-DE" sz="2800" b="1" u="sng" dirty="0" smtClean="0"/>
              <a:t>Intensivierung vs. Extensivierung</a:t>
            </a:r>
          </a:p>
          <a:p>
            <a:endParaRPr lang="de-DE" u="sng" dirty="0" smtClean="0"/>
          </a:p>
          <a:p>
            <a:r>
              <a:rPr lang="de-DE" sz="2800" dirty="0" smtClean="0"/>
              <a:t>Fleisch ist ein Nahrungsmittel, das allen Bevölkerungsschichten zugänglich sein sollte. Hierzu benötigen wir die Industrialisierung der Landwirtschaft, </a:t>
            </a:r>
          </a:p>
          <a:p>
            <a:r>
              <a:rPr lang="de-DE" sz="2800" dirty="0" smtClean="0"/>
              <a:t>d. h.  große Produktionsstätten, effektiver Einsatz der Produktions- und Futtermittel und Massentierhaltung. </a:t>
            </a:r>
          </a:p>
          <a:p>
            <a:r>
              <a:rPr lang="de-DE" dirty="0" smtClean="0"/>
              <a:t>	</a:t>
            </a:r>
          </a:p>
          <a:p>
            <a:r>
              <a:rPr lang="de-DE" dirty="0" smtClean="0"/>
              <a:t>	</a:t>
            </a:r>
            <a:endParaRPr lang="de-DE" dirty="0"/>
          </a:p>
        </p:txBody>
      </p:sp>
      <p:sp>
        <p:nvSpPr>
          <p:cNvPr id="5" name="Rechteck 4"/>
          <p:cNvSpPr/>
          <p:nvPr/>
        </p:nvSpPr>
        <p:spPr>
          <a:xfrm flipH="1">
            <a:off x="756137" y="6062133"/>
            <a:ext cx="1554481" cy="107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 </a:t>
            </a:r>
            <a:r>
              <a:rPr lang="de-DE" sz="2400" b="1" dirty="0" smtClean="0">
                <a:solidFill>
                  <a:schemeClr val="tx1"/>
                </a:solidFill>
              </a:rPr>
              <a:t>2 %</a:t>
            </a:r>
            <a:endParaRPr lang="de-DE" sz="2400" b="1" dirty="0">
              <a:solidFill>
                <a:schemeClr val="tx1"/>
              </a:solidFill>
            </a:endParaRPr>
          </a:p>
        </p:txBody>
      </p:sp>
      <p:sp>
        <p:nvSpPr>
          <p:cNvPr id="6" name="Textfeld 5"/>
          <p:cNvSpPr txBox="1"/>
          <p:nvPr/>
        </p:nvSpPr>
        <p:spPr>
          <a:xfrm>
            <a:off x="175846" y="6506308"/>
            <a:ext cx="11711354" cy="461665"/>
          </a:xfrm>
          <a:prstGeom prst="rect">
            <a:avLst/>
          </a:prstGeom>
          <a:noFill/>
        </p:spPr>
        <p:txBody>
          <a:bodyPr wrap="square" rtlCol="0">
            <a:spAutoFit/>
          </a:bodyPr>
          <a:lstStyle/>
          <a:p>
            <a:r>
              <a:rPr lang="de-DE" sz="2400" b="1" dirty="0" smtClean="0"/>
              <a:t>    Ich stimme zu                teilweise zu                    stimme nicht zu                 keine Meinung</a:t>
            </a:r>
            <a:endParaRPr lang="de-DE" sz="2400" b="1" dirty="0"/>
          </a:p>
        </p:txBody>
      </p:sp>
      <p:sp>
        <p:nvSpPr>
          <p:cNvPr id="11" name="Rechteck 10"/>
          <p:cNvSpPr/>
          <p:nvPr/>
        </p:nvSpPr>
        <p:spPr>
          <a:xfrm>
            <a:off x="3443504" y="4741332"/>
            <a:ext cx="1568111" cy="14190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smtClean="0">
              <a:solidFill>
                <a:schemeClr val="tx1"/>
              </a:solidFill>
            </a:endParaRPr>
          </a:p>
          <a:p>
            <a:pPr algn="ctr"/>
            <a:r>
              <a:rPr lang="de-DE" sz="3200" b="1" dirty="0" smtClean="0">
                <a:solidFill>
                  <a:schemeClr val="tx1"/>
                </a:solidFill>
              </a:rPr>
              <a:t>29 %  </a:t>
            </a:r>
          </a:p>
          <a:p>
            <a:pPr algn="ctr"/>
            <a:r>
              <a:rPr lang="de-DE" sz="3200" b="1" dirty="0" smtClean="0">
                <a:solidFill>
                  <a:schemeClr val="tx1"/>
                </a:solidFill>
              </a:rPr>
              <a:t> </a:t>
            </a:r>
            <a:endParaRPr lang="de-DE" dirty="0">
              <a:solidFill>
                <a:schemeClr val="tx1"/>
              </a:solidFill>
            </a:endParaRPr>
          </a:p>
        </p:txBody>
      </p:sp>
      <p:sp>
        <p:nvSpPr>
          <p:cNvPr id="15" name="Rechteck 14"/>
          <p:cNvSpPr/>
          <p:nvPr/>
        </p:nvSpPr>
        <p:spPr>
          <a:xfrm>
            <a:off x="6410481" y="3160889"/>
            <a:ext cx="1595816" cy="29968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solidFill>
                  <a:schemeClr val="tx1"/>
                </a:solidFill>
              </a:rPr>
              <a:t>63 %</a:t>
            </a:r>
            <a:endParaRPr lang="de-DE" sz="3600" b="1" dirty="0">
              <a:solidFill>
                <a:schemeClr val="tx1"/>
              </a:solidFill>
            </a:endParaRPr>
          </a:p>
        </p:txBody>
      </p:sp>
      <p:sp>
        <p:nvSpPr>
          <p:cNvPr id="17" name="Rechteck 16"/>
          <p:cNvSpPr/>
          <p:nvPr/>
        </p:nvSpPr>
        <p:spPr>
          <a:xfrm>
            <a:off x="9284262" y="5870222"/>
            <a:ext cx="1776046" cy="299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solidFill>
              </a:rPr>
              <a:t>6 %</a:t>
            </a:r>
            <a:endParaRPr lang="de-DE" sz="3200" b="1" dirty="0">
              <a:solidFill>
                <a:schemeClr val="tx1"/>
              </a:solidFill>
            </a:endParaRPr>
          </a:p>
        </p:txBody>
      </p:sp>
    </p:spTree>
    <p:extLst>
      <p:ext uri="{BB962C8B-B14F-4D97-AF65-F5344CB8AC3E}">
        <p14:creationId xmlns:p14="http://schemas.microsoft.com/office/powerpoint/2010/main" val="333047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2369880"/>
          </a:xfrm>
          <a:prstGeom prst="rect">
            <a:avLst/>
          </a:prstGeom>
        </p:spPr>
        <p:txBody>
          <a:bodyPr wrap="square">
            <a:spAutoFit/>
          </a:bodyPr>
          <a:lstStyle/>
          <a:p>
            <a:r>
              <a:rPr lang="de-DE" b="1" dirty="0" smtClean="0"/>
              <a:t>Ihre Meinung:   </a:t>
            </a:r>
            <a:r>
              <a:rPr lang="de-DE" sz="2800" b="1" u="sng" dirty="0" smtClean="0"/>
              <a:t>Extensivierung vs. Intensivierung </a:t>
            </a:r>
          </a:p>
          <a:p>
            <a:endParaRPr lang="de-DE" sz="3600" b="1" dirty="0" smtClean="0"/>
          </a:p>
          <a:p>
            <a:r>
              <a:rPr lang="de-DE" sz="2800" b="1" dirty="0" smtClean="0"/>
              <a:t>Nutztierhaltung sollte extensiv betrieben werden, d. h. nur so viele Tiere in der Haltung, wie einheimische Futtermittelproduktion, Entsorgung der Gülle und artgerechte Tierhaltung es zulassen. Nur so geht’s</a:t>
            </a:r>
            <a:endParaRPr lang="de-DE" sz="2800" b="1" dirty="0"/>
          </a:p>
        </p:txBody>
      </p:sp>
      <p:pic>
        <p:nvPicPr>
          <p:cNvPr id="4" name="Grafik 3"/>
          <p:cNvPicPr>
            <a:picLocks noChangeAspect="1"/>
          </p:cNvPicPr>
          <p:nvPr/>
        </p:nvPicPr>
        <p:blipFill>
          <a:blip r:embed="rId2"/>
          <a:stretch>
            <a:fillRect/>
          </a:stretch>
        </p:blipFill>
        <p:spPr>
          <a:xfrm>
            <a:off x="0" y="6159384"/>
            <a:ext cx="11711431" cy="646232"/>
          </a:xfrm>
          <a:prstGeom prst="rect">
            <a:avLst/>
          </a:prstGeom>
        </p:spPr>
      </p:pic>
      <p:sp>
        <p:nvSpPr>
          <p:cNvPr id="8" name="Rechteck 7"/>
          <p:cNvSpPr/>
          <p:nvPr/>
        </p:nvSpPr>
        <p:spPr>
          <a:xfrm>
            <a:off x="322564" y="2573866"/>
            <a:ext cx="1652954" cy="3608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7</a:t>
            </a:r>
            <a:r>
              <a:rPr lang="de-DE" sz="3200" b="1" dirty="0" smtClean="0">
                <a:solidFill>
                  <a:schemeClr val="tx1"/>
                </a:solidFill>
              </a:rPr>
              <a:t>8 %</a:t>
            </a:r>
            <a:endParaRPr lang="de-DE" sz="3200" b="1" dirty="0">
              <a:solidFill>
                <a:schemeClr val="tx1"/>
              </a:solidFill>
            </a:endParaRPr>
          </a:p>
        </p:txBody>
      </p:sp>
      <p:sp>
        <p:nvSpPr>
          <p:cNvPr id="9" name="Rechteck 8"/>
          <p:cNvSpPr/>
          <p:nvPr/>
        </p:nvSpPr>
        <p:spPr>
          <a:xfrm>
            <a:off x="3096819" y="5734756"/>
            <a:ext cx="1670538" cy="424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rPr>
              <a:t>1</a:t>
            </a:r>
            <a:r>
              <a:rPr lang="de-DE" sz="3200" b="1" dirty="0" smtClean="0">
                <a:solidFill>
                  <a:schemeClr val="tx1"/>
                </a:solidFill>
              </a:rPr>
              <a:t>0 %</a:t>
            </a:r>
            <a:endParaRPr lang="de-DE" sz="3200" b="1" dirty="0">
              <a:solidFill>
                <a:schemeClr val="tx1"/>
              </a:solidFill>
            </a:endParaRPr>
          </a:p>
        </p:txBody>
      </p:sp>
      <p:sp>
        <p:nvSpPr>
          <p:cNvPr id="10" name="Rechteck 9"/>
          <p:cNvSpPr/>
          <p:nvPr/>
        </p:nvSpPr>
        <p:spPr>
          <a:xfrm>
            <a:off x="6096000" y="5960532"/>
            <a:ext cx="1764323" cy="19885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solidFill>
              </a:rPr>
              <a:t>4 %</a:t>
            </a:r>
            <a:endParaRPr lang="de-DE" sz="3200" b="1" dirty="0">
              <a:solidFill>
                <a:schemeClr val="tx1"/>
              </a:solidFill>
            </a:endParaRPr>
          </a:p>
        </p:txBody>
      </p:sp>
      <p:sp>
        <p:nvSpPr>
          <p:cNvPr id="11" name="Rechteck 10"/>
          <p:cNvSpPr/>
          <p:nvPr/>
        </p:nvSpPr>
        <p:spPr>
          <a:xfrm>
            <a:off x="9188966" y="5955398"/>
            <a:ext cx="1793631" cy="3287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tx1"/>
                </a:solidFill>
              </a:rPr>
              <a:t>8 %</a:t>
            </a:r>
            <a:endParaRPr lang="de-DE" sz="3200" b="1" dirty="0">
              <a:solidFill>
                <a:schemeClr val="tx1"/>
              </a:solidFill>
            </a:endParaRPr>
          </a:p>
        </p:txBody>
      </p:sp>
    </p:spTree>
    <p:extLst>
      <p:ext uri="{BB962C8B-B14F-4D97-AF65-F5344CB8AC3E}">
        <p14:creationId xmlns:p14="http://schemas.microsoft.com/office/powerpoint/2010/main" val="289261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40678"/>
            <a:ext cx="12192000" cy="2523768"/>
          </a:xfrm>
          <a:prstGeom prst="rect">
            <a:avLst/>
          </a:prstGeom>
        </p:spPr>
        <p:txBody>
          <a:bodyPr wrap="square">
            <a:spAutoFit/>
          </a:bodyPr>
          <a:lstStyle/>
          <a:p>
            <a:r>
              <a:rPr lang="de-DE" b="1" dirty="0" smtClean="0"/>
              <a:t>Ihre Meinung:   </a:t>
            </a:r>
            <a:r>
              <a:rPr lang="de-DE" sz="2800" b="1" u="sng" dirty="0" smtClean="0"/>
              <a:t>Klasse statt Masse</a:t>
            </a:r>
          </a:p>
          <a:p>
            <a:endParaRPr lang="de-DE" dirty="0"/>
          </a:p>
          <a:p>
            <a:r>
              <a:rPr lang="de-DE" dirty="0" smtClean="0"/>
              <a:t>´</a:t>
            </a:r>
            <a:r>
              <a:rPr lang="de-DE" sz="2800" b="1" dirty="0" smtClean="0"/>
              <a:t>Fleisch ist mit Blick auf die Umweltbelastungen, die Kosten für eine artgerechte Tierhaltung und die Fleischqualität kein fundamentales Lebensmittel, sondern ein Genussmittel, das seinen entsprechend angemessen hohen Preis haben muss. Von daher: Weniger Konsum ist mehr! </a:t>
            </a:r>
            <a:endParaRPr lang="de-DE" sz="2800" b="1" dirty="0"/>
          </a:p>
        </p:txBody>
      </p:sp>
      <p:pic>
        <p:nvPicPr>
          <p:cNvPr id="3" name="Grafik 2"/>
          <p:cNvPicPr>
            <a:picLocks noChangeAspect="1"/>
          </p:cNvPicPr>
          <p:nvPr/>
        </p:nvPicPr>
        <p:blipFill>
          <a:blip r:embed="rId2"/>
          <a:stretch>
            <a:fillRect/>
          </a:stretch>
        </p:blipFill>
        <p:spPr>
          <a:xfrm>
            <a:off x="-79022" y="6211768"/>
            <a:ext cx="11922369" cy="646232"/>
          </a:xfrm>
          <a:prstGeom prst="rect">
            <a:avLst/>
          </a:prstGeom>
        </p:spPr>
      </p:pic>
      <p:sp>
        <p:nvSpPr>
          <p:cNvPr id="4" name="Rechteck 3"/>
          <p:cNvSpPr/>
          <p:nvPr/>
        </p:nvSpPr>
        <p:spPr>
          <a:xfrm>
            <a:off x="470534" y="2838612"/>
            <a:ext cx="1532772" cy="3434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68 %</a:t>
            </a:r>
            <a:endParaRPr lang="de-DE" sz="2400" b="1" dirty="0">
              <a:solidFill>
                <a:schemeClr val="tx1"/>
              </a:solidFill>
            </a:endParaRPr>
          </a:p>
        </p:txBody>
      </p:sp>
      <p:sp>
        <p:nvSpPr>
          <p:cNvPr id="5" name="Rechteck 4"/>
          <p:cNvSpPr/>
          <p:nvPr/>
        </p:nvSpPr>
        <p:spPr>
          <a:xfrm>
            <a:off x="3302977" y="5396088"/>
            <a:ext cx="1547446" cy="877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20 %</a:t>
            </a:r>
            <a:endParaRPr lang="de-DE" sz="2400" b="1" dirty="0">
              <a:solidFill>
                <a:schemeClr val="tx1"/>
              </a:solidFill>
            </a:endParaRPr>
          </a:p>
        </p:txBody>
      </p:sp>
      <p:sp>
        <p:nvSpPr>
          <p:cNvPr id="7" name="Rechteck 6"/>
          <p:cNvSpPr/>
          <p:nvPr/>
        </p:nvSpPr>
        <p:spPr>
          <a:xfrm>
            <a:off x="6441811" y="6020124"/>
            <a:ext cx="1525609" cy="1916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4 %</a:t>
            </a:r>
            <a:endParaRPr lang="de-DE" sz="2400" b="1" dirty="0">
              <a:solidFill>
                <a:schemeClr val="tx1"/>
              </a:solidFill>
            </a:endParaRPr>
          </a:p>
        </p:txBody>
      </p:sp>
      <p:sp>
        <p:nvSpPr>
          <p:cNvPr id="9" name="Rechteck 8"/>
          <p:cNvSpPr/>
          <p:nvPr/>
        </p:nvSpPr>
        <p:spPr>
          <a:xfrm>
            <a:off x="9267091" y="5836355"/>
            <a:ext cx="1558953" cy="3446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8 %</a:t>
            </a:r>
            <a:endParaRPr lang="de-DE" sz="2400" b="1" dirty="0">
              <a:solidFill>
                <a:schemeClr val="tx1"/>
              </a:solidFill>
            </a:endParaRPr>
          </a:p>
        </p:txBody>
      </p:sp>
    </p:spTree>
    <p:extLst>
      <p:ext uri="{BB962C8B-B14F-4D97-AF65-F5344CB8AC3E}">
        <p14:creationId xmlns:p14="http://schemas.microsoft.com/office/powerpoint/2010/main" val="310655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
            <a:ext cx="12192000" cy="2523768"/>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a:t>e</a:t>
            </a:r>
            <a:r>
              <a:rPr lang="de-DE" sz="2800" b="1" u="sng" dirty="0" smtClean="0"/>
              <a:t>thische Bewertung</a:t>
            </a:r>
          </a:p>
          <a:p>
            <a:endParaRPr lang="de-DE" dirty="0"/>
          </a:p>
          <a:p>
            <a:r>
              <a:rPr lang="de-DE" sz="2800" b="1" dirty="0" smtClean="0"/>
              <a:t>Schweine </a:t>
            </a:r>
            <a:r>
              <a:rPr lang="de-DE" sz="2800" b="1" dirty="0"/>
              <a:t>sind Nutztiere, deren Sinngebung die Aufzucht, Mästung, Schlachtung und Verwertung als Lebensmittel beinhaltet. Ist das Tier artgerecht aufgezogen und ernährt worden, sind die Bedingungen des Tierschutzes erfüllt worden, so kann ich guten Gewissens Fleisch konsumieren!</a:t>
            </a:r>
          </a:p>
        </p:txBody>
      </p:sp>
      <p:pic>
        <p:nvPicPr>
          <p:cNvPr id="3" name="Grafik 2"/>
          <p:cNvPicPr>
            <a:picLocks noChangeAspect="1"/>
          </p:cNvPicPr>
          <p:nvPr/>
        </p:nvPicPr>
        <p:blipFill>
          <a:blip r:embed="rId2"/>
          <a:stretch>
            <a:fillRect/>
          </a:stretch>
        </p:blipFill>
        <p:spPr>
          <a:xfrm>
            <a:off x="133595" y="6211768"/>
            <a:ext cx="11924810" cy="646232"/>
          </a:xfrm>
          <a:prstGeom prst="rect">
            <a:avLst/>
          </a:prstGeom>
        </p:spPr>
      </p:pic>
      <p:sp>
        <p:nvSpPr>
          <p:cNvPr id="4" name="Rechteck 3"/>
          <p:cNvSpPr/>
          <p:nvPr/>
        </p:nvSpPr>
        <p:spPr>
          <a:xfrm>
            <a:off x="575330" y="3567289"/>
            <a:ext cx="1567543" cy="2644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55 %</a:t>
            </a:r>
            <a:endParaRPr lang="de-DE" sz="2400" b="1" dirty="0">
              <a:solidFill>
                <a:schemeClr val="tx1"/>
              </a:solidFill>
            </a:endParaRPr>
          </a:p>
        </p:txBody>
      </p:sp>
      <p:sp>
        <p:nvSpPr>
          <p:cNvPr id="5" name="Rechteck 4"/>
          <p:cNvSpPr/>
          <p:nvPr/>
        </p:nvSpPr>
        <p:spPr>
          <a:xfrm>
            <a:off x="3359856" y="4560711"/>
            <a:ext cx="1600200" cy="16510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35 %</a:t>
            </a:r>
            <a:endParaRPr lang="de-DE" sz="2400" b="1" dirty="0">
              <a:solidFill>
                <a:schemeClr val="tx1"/>
              </a:solidFill>
            </a:endParaRPr>
          </a:p>
        </p:txBody>
      </p:sp>
      <p:sp>
        <p:nvSpPr>
          <p:cNvPr id="6" name="Rechteck 5"/>
          <p:cNvSpPr/>
          <p:nvPr/>
        </p:nvSpPr>
        <p:spPr>
          <a:xfrm>
            <a:off x="6433923" y="5937955"/>
            <a:ext cx="1624261" cy="1874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6 %</a:t>
            </a:r>
            <a:endParaRPr lang="de-DE" sz="2400" b="1" dirty="0">
              <a:solidFill>
                <a:schemeClr val="tx1"/>
              </a:solidFill>
            </a:endParaRPr>
          </a:p>
        </p:txBody>
      </p:sp>
      <p:sp>
        <p:nvSpPr>
          <p:cNvPr id="7" name="Rechteck 6"/>
          <p:cNvSpPr/>
          <p:nvPr/>
        </p:nvSpPr>
        <p:spPr>
          <a:xfrm>
            <a:off x="9676391" y="6028267"/>
            <a:ext cx="1635076" cy="18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4 %</a:t>
            </a:r>
            <a:endParaRPr lang="de-DE" sz="2400" b="1" dirty="0">
              <a:solidFill>
                <a:schemeClr val="tx1"/>
              </a:solidFill>
            </a:endParaRPr>
          </a:p>
        </p:txBody>
      </p:sp>
    </p:spTree>
    <p:extLst>
      <p:ext uri="{BB962C8B-B14F-4D97-AF65-F5344CB8AC3E}">
        <p14:creationId xmlns:p14="http://schemas.microsoft.com/office/powerpoint/2010/main" val="428164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36526"/>
            <a:ext cx="12192000" cy="3539430"/>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a:t>a</a:t>
            </a:r>
            <a:r>
              <a:rPr lang="de-DE" sz="2800" b="1" u="sng" dirty="0" smtClean="0"/>
              <a:t>usgewogenes </a:t>
            </a:r>
            <a:r>
              <a:rPr lang="de-DE" sz="2800" b="1" u="sng" dirty="0"/>
              <a:t>Preis-Leistungs-Verhältnis</a:t>
            </a:r>
          </a:p>
          <a:p>
            <a:r>
              <a:rPr lang="de-DE" sz="2800" b="1" dirty="0"/>
              <a:t>	</a:t>
            </a:r>
            <a:endParaRPr lang="de-DE" sz="2800" b="1" dirty="0" smtClean="0"/>
          </a:p>
          <a:p>
            <a:r>
              <a:rPr lang="de-DE" sz="2800" b="1" dirty="0" smtClean="0"/>
              <a:t>Landwirte </a:t>
            </a:r>
            <a:r>
              <a:rPr lang="de-DE" sz="2800" b="1" dirty="0"/>
              <a:t>produzieren mit hohem Arbeits- und Kostenaufwand. Viele Existenzen in der Landwirtschaft hängen von der Preisgestaltung der Erzeugnisse und von der Gewinnspanne für den landwirtschaftlichen Betrieb ab. Für den Bestand ausgewogener Erzeuger-Preise“ bin ich bereit, beim Kauf von Fleischprodukten tiefer in die Geldbörse zu greifen, einen höheren Preis an der Verkaufstheke zu tolerieren.</a:t>
            </a:r>
          </a:p>
        </p:txBody>
      </p:sp>
      <p:pic>
        <p:nvPicPr>
          <p:cNvPr id="3" name="Grafik 2"/>
          <p:cNvPicPr>
            <a:picLocks noChangeAspect="1"/>
          </p:cNvPicPr>
          <p:nvPr/>
        </p:nvPicPr>
        <p:blipFill>
          <a:blip r:embed="rId2"/>
          <a:stretch>
            <a:fillRect/>
          </a:stretch>
        </p:blipFill>
        <p:spPr>
          <a:xfrm>
            <a:off x="209550" y="6221186"/>
            <a:ext cx="11772899" cy="646232"/>
          </a:xfrm>
          <a:prstGeom prst="rect">
            <a:avLst/>
          </a:prstGeom>
        </p:spPr>
      </p:pic>
      <p:sp>
        <p:nvSpPr>
          <p:cNvPr id="4" name="Rechteck 3"/>
          <p:cNvSpPr/>
          <p:nvPr/>
        </p:nvSpPr>
        <p:spPr>
          <a:xfrm>
            <a:off x="722489" y="3341511"/>
            <a:ext cx="1351239" cy="2879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66 %</a:t>
            </a:r>
            <a:endParaRPr lang="de-DE" sz="2400" b="1" dirty="0">
              <a:solidFill>
                <a:schemeClr val="tx1"/>
              </a:solidFill>
            </a:endParaRPr>
          </a:p>
        </p:txBody>
      </p:sp>
      <p:sp>
        <p:nvSpPr>
          <p:cNvPr id="5" name="Rechteck 4"/>
          <p:cNvSpPr/>
          <p:nvPr/>
        </p:nvSpPr>
        <p:spPr>
          <a:xfrm>
            <a:off x="3510642" y="5181600"/>
            <a:ext cx="1387928" cy="10247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24 %</a:t>
            </a:r>
            <a:endParaRPr lang="de-DE" sz="2400" b="1" dirty="0">
              <a:solidFill>
                <a:schemeClr val="tx1"/>
              </a:solidFill>
            </a:endParaRPr>
          </a:p>
        </p:txBody>
      </p:sp>
      <p:sp>
        <p:nvSpPr>
          <p:cNvPr id="6" name="Rechteck 5"/>
          <p:cNvSpPr/>
          <p:nvPr/>
        </p:nvSpPr>
        <p:spPr>
          <a:xfrm>
            <a:off x="6479822" y="5757333"/>
            <a:ext cx="1404157" cy="3977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10 %</a:t>
            </a:r>
            <a:endParaRPr lang="de-DE" sz="2400" b="1" dirty="0">
              <a:solidFill>
                <a:schemeClr val="tx1"/>
              </a:solidFill>
            </a:endParaRPr>
          </a:p>
        </p:txBody>
      </p:sp>
      <p:sp>
        <p:nvSpPr>
          <p:cNvPr id="7" name="Rechteck 6"/>
          <p:cNvSpPr/>
          <p:nvPr/>
        </p:nvSpPr>
        <p:spPr>
          <a:xfrm>
            <a:off x="9440638" y="6145850"/>
            <a:ext cx="1420585"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0 %</a:t>
            </a:r>
            <a:endParaRPr lang="de-DE" sz="2400" b="1" dirty="0">
              <a:solidFill>
                <a:schemeClr val="tx1"/>
              </a:solidFill>
            </a:endParaRPr>
          </a:p>
        </p:txBody>
      </p:sp>
    </p:spTree>
    <p:extLst>
      <p:ext uri="{BB962C8B-B14F-4D97-AF65-F5344CB8AC3E}">
        <p14:creationId xmlns:p14="http://schemas.microsoft.com/office/powerpoint/2010/main" val="36489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2523768"/>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a:t>a</a:t>
            </a:r>
            <a:r>
              <a:rPr lang="de-DE" sz="2800" b="1" u="sng" dirty="0" smtClean="0"/>
              <a:t>usgewogener </a:t>
            </a:r>
            <a:r>
              <a:rPr lang="de-DE" sz="2800" b="1" u="sng" dirty="0"/>
              <a:t>Erzeugerpreis vs. Marktmacht</a:t>
            </a:r>
          </a:p>
          <a:p>
            <a:endParaRPr lang="de-DE" dirty="0" smtClean="0"/>
          </a:p>
          <a:p>
            <a:r>
              <a:rPr lang="de-DE" sz="2800" b="1" dirty="0" smtClean="0"/>
              <a:t>Der </a:t>
            </a:r>
            <a:r>
              <a:rPr lang="de-DE" sz="2800" b="1" dirty="0"/>
              <a:t>Handel - im wesentlichen Discounter - drücken die Gewinnspanne für den erzeugenden Betrieb. Stattdessen sollte der Handel einen ausgewogenen Erzeugerpreis ermöglichen im Sinne einer  aufwands- und einsatzangemessenen Entlohnung. </a:t>
            </a:r>
          </a:p>
        </p:txBody>
      </p:sp>
      <p:pic>
        <p:nvPicPr>
          <p:cNvPr id="3" name="Grafik 2"/>
          <p:cNvPicPr>
            <a:picLocks noChangeAspect="1"/>
          </p:cNvPicPr>
          <p:nvPr/>
        </p:nvPicPr>
        <p:blipFill>
          <a:blip r:embed="rId2"/>
          <a:stretch>
            <a:fillRect/>
          </a:stretch>
        </p:blipFill>
        <p:spPr>
          <a:xfrm>
            <a:off x="240284" y="6211768"/>
            <a:ext cx="11711431" cy="646232"/>
          </a:xfrm>
          <a:prstGeom prst="rect">
            <a:avLst/>
          </a:prstGeom>
        </p:spPr>
      </p:pic>
      <p:sp>
        <p:nvSpPr>
          <p:cNvPr id="4" name="Rechteck 3"/>
          <p:cNvSpPr/>
          <p:nvPr/>
        </p:nvSpPr>
        <p:spPr>
          <a:xfrm>
            <a:off x="702129" y="2438400"/>
            <a:ext cx="1600200" cy="3773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92 %</a:t>
            </a:r>
            <a:endParaRPr lang="de-DE" sz="2400" b="1" dirty="0">
              <a:solidFill>
                <a:schemeClr val="tx1"/>
              </a:solidFill>
            </a:endParaRPr>
          </a:p>
        </p:txBody>
      </p:sp>
      <p:sp>
        <p:nvSpPr>
          <p:cNvPr id="5" name="Rechteck 4"/>
          <p:cNvSpPr/>
          <p:nvPr/>
        </p:nvSpPr>
        <p:spPr>
          <a:xfrm>
            <a:off x="3542545" y="6107289"/>
            <a:ext cx="1518557" cy="939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2 %</a:t>
            </a:r>
            <a:endParaRPr lang="de-DE" sz="2400" b="1" dirty="0">
              <a:solidFill>
                <a:schemeClr val="tx1"/>
              </a:solidFill>
            </a:endParaRPr>
          </a:p>
        </p:txBody>
      </p:sp>
      <p:sp>
        <p:nvSpPr>
          <p:cNvPr id="6" name="Rechteck 5"/>
          <p:cNvSpPr/>
          <p:nvPr/>
        </p:nvSpPr>
        <p:spPr>
          <a:xfrm>
            <a:off x="6392636" y="6107289"/>
            <a:ext cx="1616528" cy="834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2 %</a:t>
            </a:r>
            <a:endParaRPr lang="de-DE" sz="2400" b="1" dirty="0">
              <a:solidFill>
                <a:schemeClr val="tx1"/>
              </a:solidFill>
            </a:endParaRPr>
          </a:p>
        </p:txBody>
      </p:sp>
      <p:sp>
        <p:nvSpPr>
          <p:cNvPr id="7" name="Rechteck 6"/>
          <p:cNvSpPr/>
          <p:nvPr/>
        </p:nvSpPr>
        <p:spPr>
          <a:xfrm>
            <a:off x="9454243" y="3004457"/>
            <a:ext cx="1681843" cy="32073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4 %</a:t>
            </a:r>
            <a:endParaRPr lang="de-DE" sz="2400" b="1" dirty="0">
              <a:solidFill>
                <a:schemeClr val="tx1"/>
              </a:solidFill>
            </a:endParaRPr>
          </a:p>
        </p:txBody>
      </p:sp>
    </p:spTree>
    <p:extLst>
      <p:ext uri="{BB962C8B-B14F-4D97-AF65-F5344CB8AC3E}">
        <p14:creationId xmlns:p14="http://schemas.microsoft.com/office/powerpoint/2010/main" val="355915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12192000" cy="2677656"/>
          </a:xfrm>
          <a:prstGeom prst="rect">
            <a:avLst/>
          </a:prstGeom>
        </p:spPr>
        <p:txBody>
          <a:bodyPr wrap="square">
            <a:spAutoFit/>
          </a:bodyPr>
          <a:lstStyle/>
          <a:p>
            <a:r>
              <a:rPr lang="de-DE" b="1" dirty="0" smtClean="0"/>
              <a:t>Ihre </a:t>
            </a:r>
            <a:r>
              <a:rPr lang="de-DE" b="1" dirty="0"/>
              <a:t>Meinung: </a:t>
            </a:r>
            <a:r>
              <a:rPr lang="de-DE" b="1" dirty="0" smtClean="0"/>
              <a:t>  </a:t>
            </a:r>
            <a:r>
              <a:rPr lang="de-DE" sz="2800" b="1" u="sng" dirty="0" smtClean="0"/>
              <a:t>Landwirtschaftspolitik</a:t>
            </a:r>
            <a:endParaRPr lang="de-DE" sz="2800" b="1" u="sng" dirty="0"/>
          </a:p>
          <a:p>
            <a:endParaRPr lang="de-DE" sz="2800" b="1" dirty="0"/>
          </a:p>
          <a:p>
            <a:r>
              <a:rPr lang="de-DE" sz="2800" b="1" dirty="0"/>
              <a:t>Mit realistischen Förderprogrammen sollte der Staat die Entwicklung der Viehwirtschaft steuern. Über Auflagen und staatliche Subventionen sollte er die Landwirtschaft fordern und fördern, damit eine nachhaltige und zukunftsfähige Landwirtschaft gewährleistet wird.</a:t>
            </a:r>
          </a:p>
        </p:txBody>
      </p:sp>
      <p:pic>
        <p:nvPicPr>
          <p:cNvPr id="3" name="Grafik 2"/>
          <p:cNvPicPr>
            <a:picLocks noChangeAspect="1"/>
          </p:cNvPicPr>
          <p:nvPr/>
        </p:nvPicPr>
        <p:blipFill>
          <a:blip r:embed="rId2"/>
          <a:stretch>
            <a:fillRect/>
          </a:stretch>
        </p:blipFill>
        <p:spPr>
          <a:xfrm>
            <a:off x="133595" y="6077684"/>
            <a:ext cx="11924810" cy="646232"/>
          </a:xfrm>
          <a:prstGeom prst="rect">
            <a:avLst/>
          </a:prstGeom>
        </p:spPr>
      </p:pic>
      <p:sp>
        <p:nvSpPr>
          <p:cNvPr id="4" name="Rechteck 3"/>
          <p:cNvSpPr/>
          <p:nvPr/>
        </p:nvSpPr>
        <p:spPr>
          <a:xfrm>
            <a:off x="654756" y="3420532"/>
            <a:ext cx="1450269" cy="2657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58 %</a:t>
            </a:r>
            <a:endParaRPr lang="de-DE" sz="2400" b="1" dirty="0">
              <a:solidFill>
                <a:schemeClr val="tx1"/>
              </a:solidFill>
            </a:endParaRPr>
          </a:p>
        </p:txBody>
      </p:sp>
      <p:sp>
        <p:nvSpPr>
          <p:cNvPr id="5" name="Rechteck 4"/>
          <p:cNvSpPr/>
          <p:nvPr/>
        </p:nvSpPr>
        <p:spPr>
          <a:xfrm>
            <a:off x="3535135" y="5170310"/>
            <a:ext cx="1502229" cy="9073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20 %</a:t>
            </a:r>
            <a:endParaRPr lang="de-DE" sz="2400" b="1" dirty="0">
              <a:solidFill>
                <a:schemeClr val="tx1"/>
              </a:solidFill>
            </a:endParaRPr>
          </a:p>
        </p:txBody>
      </p:sp>
      <p:sp>
        <p:nvSpPr>
          <p:cNvPr id="6" name="Rechteck 5"/>
          <p:cNvSpPr/>
          <p:nvPr/>
        </p:nvSpPr>
        <p:spPr>
          <a:xfrm>
            <a:off x="6632374" y="5644444"/>
            <a:ext cx="1540330" cy="433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10 %</a:t>
            </a:r>
            <a:endParaRPr lang="de-DE" sz="2400" b="1" dirty="0">
              <a:solidFill>
                <a:schemeClr val="tx1"/>
              </a:solidFill>
            </a:endParaRPr>
          </a:p>
        </p:txBody>
      </p:sp>
      <p:sp>
        <p:nvSpPr>
          <p:cNvPr id="7" name="Rechteck 6"/>
          <p:cNvSpPr/>
          <p:nvPr/>
        </p:nvSpPr>
        <p:spPr>
          <a:xfrm>
            <a:off x="9564713" y="5542844"/>
            <a:ext cx="1566131" cy="5348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12 %</a:t>
            </a:r>
            <a:endParaRPr lang="de-DE" sz="2400" b="1" dirty="0">
              <a:solidFill>
                <a:schemeClr val="tx1"/>
              </a:solidFill>
            </a:endParaRPr>
          </a:p>
        </p:txBody>
      </p:sp>
    </p:spTree>
    <p:extLst>
      <p:ext uri="{BB962C8B-B14F-4D97-AF65-F5344CB8AC3E}">
        <p14:creationId xmlns:p14="http://schemas.microsoft.com/office/powerpoint/2010/main" val="166188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Breitbild</PresentationFormat>
  <Paragraphs>83</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Hans-Peter Katz</dc:creator>
  <cp:lastModifiedBy>Hans-Peter Katz</cp:lastModifiedBy>
  <cp:revision>15</cp:revision>
  <dcterms:created xsi:type="dcterms:W3CDTF">2022-11-25T12:04:13Z</dcterms:created>
  <dcterms:modified xsi:type="dcterms:W3CDTF">2022-11-28T09:17:38Z</dcterms:modified>
</cp:coreProperties>
</file>